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handoutMasterIdLst>
    <p:handoutMasterId r:id="rId17"/>
  </p:handoutMasterIdLst>
  <p:sldIdLst>
    <p:sldId id="597" r:id="rId2"/>
    <p:sldId id="584" r:id="rId3"/>
    <p:sldId id="596" r:id="rId4"/>
    <p:sldId id="574" r:id="rId5"/>
    <p:sldId id="598" r:id="rId6"/>
    <p:sldId id="601" r:id="rId7"/>
    <p:sldId id="602" r:id="rId8"/>
    <p:sldId id="603" r:id="rId9"/>
    <p:sldId id="589" r:id="rId10"/>
    <p:sldId id="599" r:id="rId11"/>
    <p:sldId id="570" r:id="rId12"/>
    <p:sldId id="600" r:id="rId13"/>
    <p:sldId id="562" r:id="rId14"/>
    <p:sldId id="590" r:id="rId15"/>
  </p:sldIdLst>
  <p:sldSz cx="9144000" cy="6858000" type="screen4x3"/>
  <p:notesSz cx="6734175" cy="9853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08" autoAdjust="0"/>
    <p:restoredTop sz="96229" autoAdjust="0"/>
  </p:normalViewPr>
  <p:slideViewPr>
    <p:cSldViewPr>
      <p:cViewPr>
        <p:scale>
          <a:sx n="100" d="100"/>
          <a:sy n="100" d="100"/>
        </p:scale>
        <p:origin x="-2466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96" y="-114"/>
      </p:cViewPr>
      <p:guideLst>
        <p:guide orient="horz" pos="3104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751D008-D0D6-47BA-AA3F-7FEC87605E36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5990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5990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579BB93-014A-4529-B923-B1CC12944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20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B72780B-39A1-4394-898C-F297A2FDF377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39775"/>
            <a:ext cx="4924425" cy="3694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79950"/>
            <a:ext cx="5387975" cy="443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5990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59900"/>
            <a:ext cx="291782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85FFBA4-3D5E-4A79-AE17-DCBC281CE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412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3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15234"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1BCDC-BD64-423F-A4AC-12BF7BA9609A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C514-712F-47E4-8380-81AA9125C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3C3B0-C346-4586-972B-AF3695D5D389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27AF0-BE5D-432D-ABBD-590D789A6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A09F6-7E8D-4C0B-B160-656F74926EF2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33CB7-CC83-4C7A-8B8B-BEBE0C6484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3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15234"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4E35D-2493-4C40-A2AD-9B0A71F6F48E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BD82F-4EFF-447C-8450-7E84AA3A8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891FC-315A-4968-BD5A-CE711EFD7E79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7EA7-E1BF-4593-AC4D-CF4A676E7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BD98A-A921-40ED-93C5-CB778CB79C70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07334-1062-4150-8B7D-F347BA561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062A2-FCE3-4F0A-94B3-F700AB67CA50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9A0EC-E9A1-4DAF-B0D3-C6FA83A01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F598F-8F92-417D-A425-9A922D061924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BCF82-7100-48BA-845D-987C45E0A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016E5-B093-4131-809C-337CEAFAC7C9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10B50-18D4-42E4-B22F-09D6F2DFF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604BD-33FB-48DB-A36A-BEA7D60461B6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A559-A616-4394-BF93-0C4A71A978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6E63E-5D90-4B00-B450-D27BBBEA97D8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79CD6-2D80-4FE1-868F-C7115B30E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494664-4BC9-4DB2-90BA-8CF4CD181EE5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B3CFE3-7C9C-4551-8E1E-904A65A61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/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Юридическое образование – бесплатно!!!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Выпускникам 11-х классов!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4" descr="Orel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238129"/>
            <a:ext cx="2232248" cy="239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5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Расположения ВУЗов ФСИН России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8750551" cy="54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987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3200" b="1" dirty="0" smtClean="0"/>
              <a:t>Участие в общественно-значимых </a:t>
            </a:r>
            <a:br>
              <a:rPr lang="ru-RU" sz="3200" b="1" dirty="0" smtClean="0"/>
            </a:br>
            <a:r>
              <a:rPr lang="ru-RU" sz="3200" b="1" dirty="0" smtClean="0"/>
              <a:t>событиях</a:t>
            </a:r>
            <a:endParaRPr lang="ru-RU" sz="3200" b="1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85860"/>
            <a:ext cx="3215997" cy="2143140"/>
          </a:xfrm>
        </p:spPr>
      </p:pic>
      <p:pic>
        <p:nvPicPr>
          <p:cNvPr id="5122" name="Picture 2" descr="http://www.apu.fsin.su/upload/territory/Apu/6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357586" cy="2222722"/>
          </a:xfrm>
          <a:prstGeom prst="rect">
            <a:avLst/>
          </a:prstGeom>
          <a:noFill/>
        </p:spPr>
      </p:pic>
      <p:pic>
        <p:nvPicPr>
          <p:cNvPr id="5124" name="Picture 4" descr="http://www.apu.fsin.su/territory/Apu/images/news/02.2016/5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357694"/>
            <a:ext cx="3286148" cy="2182003"/>
          </a:xfrm>
          <a:prstGeom prst="rect">
            <a:avLst/>
          </a:prstGeom>
          <a:noFill/>
        </p:spPr>
      </p:pic>
      <p:pic>
        <p:nvPicPr>
          <p:cNvPr id="5128" name="Picture 8" descr="http://www.apu.fsin.su/territory/Apu/images/news/02.2016/6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285860"/>
            <a:ext cx="3487731" cy="2315854"/>
          </a:xfrm>
          <a:prstGeom prst="rect">
            <a:avLst/>
          </a:prstGeom>
          <a:noFill/>
        </p:spPr>
      </p:pic>
      <p:pic>
        <p:nvPicPr>
          <p:cNvPr id="5130" name="Picture 10" descr="http://www.apu.fsin.su/territory/Apu/images/news/02.2016/60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2500306"/>
            <a:ext cx="3714776" cy="2436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dirty="0" smtClean="0"/>
              <a:t>Фотографии из института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6" y="908720"/>
            <a:ext cx="4427519" cy="2808312"/>
          </a:xfrm>
        </p:spPr>
      </p:pic>
      <p:pic>
        <p:nvPicPr>
          <p:cNvPr id="1027" name="Picture 3" descr="C:\БСП\БСП\ВУЗ\ИНФОРМАЦИОННЫЙ МАТЕРИАЛ\Акакдемия управления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83" y="908720"/>
            <a:ext cx="4353328" cy="292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БСП\БСП\ВУЗ\ИНФОРМАЦИОННЫЙ МАТЕРИАЛ\Акакдемия управления\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3" y="3810124"/>
            <a:ext cx="4469879" cy="297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БСП\БСП\ВУЗ\ИНФОРМАЦИОННЫЙ МАТЕРИАЛ\Фотки\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786" y="3867357"/>
            <a:ext cx="3856831" cy="289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44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Спортивные достижения</a:t>
            </a:r>
          </a:p>
        </p:txBody>
      </p:sp>
      <p:pic>
        <p:nvPicPr>
          <p:cNvPr id="4" name="Picture 2" descr="http://apu.fsin.su/territory/Apu/images/news/22.12.13/1.jpg"/>
          <p:cNvPicPr>
            <a:picLocks noChangeAspect="1" noChangeArrowheads="1"/>
          </p:cNvPicPr>
          <p:nvPr/>
        </p:nvPicPr>
        <p:blipFill>
          <a:blip r:embed="rId2" cstate="print"/>
          <a:srcRect t="14478" r="12281"/>
          <a:stretch>
            <a:fillRect/>
          </a:stretch>
        </p:blipFill>
        <p:spPr bwMode="auto">
          <a:xfrm>
            <a:off x="571472" y="1214422"/>
            <a:ext cx="4176589" cy="2466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Курсант Академии ФСИН России Кирилл Стрельников завоевал золото на Универсиаде в г. Каза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786190"/>
            <a:ext cx="4214842" cy="2804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Рязанский борец Уали Куржев – бронзовый призёр открытого турнира Европы в Австри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929066"/>
            <a:ext cx="3861512" cy="2571768"/>
          </a:xfrm>
          <a:prstGeom prst="rect">
            <a:avLst/>
          </a:prstGeom>
          <a:noFill/>
        </p:spPr>
      </p:pic>
      <p:pic>
        <p:nvPicPr>
          <p:cNvPr id="4100" name="Picture 4" descr="http://www.apu.fsin.su/territory/Apu/images/news/02.2016/2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1142984"/>
            <a:ext cx="370204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Контакты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Отдела кадров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Инструктор по боевой и специальной подготовке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старший лейтенант внутренней службы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Каримуллин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Ильсур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Халимович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Рабочий тел.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884367-41-0-10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Тел. 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89377739708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Адрес: РТ,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Пестречинский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район, с.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Пановка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ул. Центральная д7а.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Официальный сайт ФСИН России: www.fsin.su</a:t>
            </a:r>
          </a:p>
          <a:p>
            <a:endParaRPr lang="ru-RU" dirty="0"/>
          </a:p>
        </p:txBody>
      </p:sp>
      <p:pic>
        <p:nvPicPr>
          <p:cNvPr id="7" name="Рисунок 4" descr="Orel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6218" y="188640"/>
            <a:ext cx="100012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Первичные требования к кандидатам на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учебу</a:t>
            </a:r>
            <a:endParaRPr lang="ru-RU" sz="2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412776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гражданство РФ;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выбор соответствующего ЕГЭ;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отсутствие серьезных болезней;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-отсутствие судимостей у себя и у ближних родственников (отец, мать, родные братья, сестры)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отсутствие татуировок на теле;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положительное заключение медкомиссии военкомата (юноши).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939784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образовательные программы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(за счет средств федерального бюджета)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005879"/>
              </p:ext>
            </p:extLst>
          </p:nvPr>
        </p:nvGraphicFramePr>
        <p:xfrm>
          <a:off x="323528" y="1268760"/>
          <a:ext cx="8568951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7559"/>
                <a:gridCol w="1471267"/>
                <a:gridCol w="1808149"/>
                <a:gridCol w="1808149"/>
                <a:gridCol w="1583827"/>
              </a:tblGrid>
              <a:tr h="1171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Воронежский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институт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ФСИН России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(г. Воронеж)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Пермский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институт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ФСИН России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(г. Пермь)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Владимирский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юридический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институт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ФСИН России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(г. Владимир)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Самарский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юридический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институт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ФСИН России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(г. Самара)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Академия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ФСИН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(г.Рязань)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426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Направление подготовки, срок обучения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3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Инфо-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коммуникационные технологии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и системы специальной связи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 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5 лет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Юриспруденция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 4 года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Юриспруденция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 4 года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Правоохранительная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5 лет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Юриспруденция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4 года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Правоохранительная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5 лет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Психология</a:t>
                      </a: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5 лет</a:t>
                      </a:r>
                      <a:endParaRPr lang="ru-RU" sz="1400" dirty="0">
                        <a:effectLst/>
                      </a:endParaRP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Экономическая безопасность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5 лет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Тыловое обеспечение</a:t>
                      </a: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Срок обучения-</a:t>
                      </a:r>
                      <a:endParaRPr lang="ru-RU" sz="1400" dirty="0">
                        <a:effectLst/>
                      </a:endParaRP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5 лет</a:t>
                      </a:r>
                      <a:endParaRPr lang="ru-RU" sz="1400" dirty="0">
                        <a:effectLst/>
                      </a:endParaRP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8"/>
          </a:xfrm>
          <a:noFill/>
        </p:spPr>
        <p:txBody>
          <a:bodyPr/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по сдаче ЕГЭ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поступающих на обучение в ВУЗы ФСИН России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944893"/>
              </p:ext>
            </p:extLst>
          </p:nvPr>
        </p:nvGraphicFramePr>
        <p:xfrm>
          <a:off x="323529" y="1124743"/>
          <a:ext cx="8568952" cy="5073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5234"/>
                <a:gridCol w="1453038"/>
                <a:gridCol w="1411055"/>
                <a:gridCol w="1589089"/>
                <a:gridCol w="1580536"/>
              </a:tblGrid>
              <a:tr h="530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специальностей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специализации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Вступительные испытания,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минимальные баллы по ЕГЭ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0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Правоохранительная деятельность– 5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(Владимир, Самара)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40.05.02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балла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России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балла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47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Юриспруденция– 4 года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(Владимир,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Пермь, Самара)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40.03.01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0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Психология служебной деятельности - 5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(Рязань)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37.05.02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балла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0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Тыловое обеспечение - 5лет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(Рязань)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56.05.01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балла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балла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0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Экономическая безопасность (Рязань)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38.05.01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балла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балла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15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Инфокоммуникационные технологии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системы специальной связи-5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(Воронеж)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11.05.04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балла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баллов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Нормативы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определения физической подготовленности абитуриентов, поступающих в образовательные учреждения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ФСИН России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015396"/>
              </p:ext>
            </p:extLst>
          </p:nvPr>
        </p:nvGraphicFramePr>
        <p:xfrm>
          <a:off x="539552" y="1340768"/>
          <a:ext cx="8352926" cy="50405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863166"/>
                <a:gridCol w="2566400"/>
                <a:gridCol w="863166"/>
                <a:gridCol w="795407"/>
                <a:gridCol w="863166"/>
                <a:gridCol w="863166"/>
                <a:gridCol w="810038"/>
                <a:gridCol w="728417"/>
              </a:tblGrid>
              <a:tr h="27341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упражнений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Кандидаты на учебу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4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из числа гражданской молодежи, не служившей в армии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5080" indent="-50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из числа сотрудников УИС и гражданской молодежи, отслужившей в армии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отлично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хорошо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удовл</a:t>
                      </a:r>
                      <a:r>
                        <a:rPr lang="ru-RU" sz="1400" b="1" dirty="0">
                          <a:effectLst/>
                        </a:rPr>
                        <a:t>.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отлично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хорошо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err="1">
                          <a:effectLst/>
                        </a:rPr>
                        <a:t>удовл</a:t>
                      </a:r>
                      <a:r>
                        <a:rPr lang="ru-RU" sz="1400" b="0" dirty="0">
                          <a:effectLst/>
                        </a:rPr>
                        <a:t>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3416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Мужчины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Бег 100 м (с)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14.0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14.5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15.0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13.1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13.6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14.2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38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Подтягивание на перекладине (кол-во раз)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10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3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Бег (кросс) 3000 м (мин, с)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12.05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12.45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13.25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11.40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11.55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12.20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3416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Женщины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Бег 100 м (с)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17.0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17.5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18.0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16.0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16.8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17.4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54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Комплексное силовое упражнение (кол-во раз за 1 мин)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30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26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24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35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27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3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Бег (кросс) 1000 м (мин, с)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4.35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4.55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5.15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4.15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4.30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</a:rPr>
                        <a:t>4.45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72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3200" dirty="0"/>
              <a:t>На время учебы в ВУЗах </a:t>
            </a:r>
            <a:r>
              <a:rPr lang="ru-RU" sz="3200" dirty="0" smtClean="0"/>
              <a:t>ФСИН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14543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учащиеся </a:t>
            </a:r>
            <a:r>
              <a:rPr lang="ru-RU" sz="2800" b="1" dirty="0">
                <a:solidFill>
                  <a:srgbClr val="FF0000"/>
                </a:solidFill>
              </a:rPr>
              <a:t>на весь период обучения, находятся на полном государственном обеспечении (четырехразовое питание, бесплатное проживание в общежитии при институте, обеспечение форменным обмундированием).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Ежемесячное </a:t>
            </a:r>
            <a:r>
              <a:rPr lang="ru-RU" sz="2800" b="1" dirty="0">
                <a:solidFill>
                  <a:srgbClr val="0070C0"/>
                </a:solidFill>
              </a:rPr>
              <a:t>денежное </a:t>
            </a:r>
            <a:r>
              <a:rPr lang="ru-RU" sz="2800" b="1" dirty="0" smtClean="0">
                <a:solidFill>
                  <a:srgbClr val="0070C0"/>
                </a:solidFill>
              </a:rPr>
              <a:t>довольствие (стипендия) курсантов </a:t>
            </a:r>
            <a:r>
              <a:rPr lang="ru-RU" sz="2800" b="1" dirty="0">
                <a:solidFill>
                  <a:srgbClr val="0070C0"/>
                </a:solidFill>
              </a:rPr>
              <a:t>от 14 тысяч рублей в месяц, на старших курсах до 24 тысяч рублей в месяц.</a:t>
            </a:r>
          </a:p>
          <a:p>
            <a:r>
              <a:rPr lang="ru-RU" dirty="0"/>
              <a:t>	</a:t>
            </a:r>
            <a:r>
              <a:rPr lang="ru-RU" sz="2800" b="1" dirty="0">
                <a:solidFill>
                  <a:srgbClr val="7030A0"/>
                </a:solidFill>
              </a:rPr>
              <a:t>Курсантам в обязательном порядке предоставляется ежегодный оплачиваемый отпуск       (2 раза в год</a:t>
            </a:r>
            <a:r>
              <a:rPr lang="ru-RU" sz="2800" b="1" dirty="0" smtClean="0">
                <a:solidFill>
                  <a:srgbClr val="7030A0"/>
                </a:solidFill>
              </a:rPr>
              <a:t>).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68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496944" cy="4525963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На время обучения на курсантов распространяется отсрочка от призыва в ряды ВС РФ. По окончании обучения института, выпускникам присваивается звание «лейтенант внутренней службы» и выдается диплом государственного образца об окончании высшего учебного заведения. Для дальнейшего прохождения службы выпускник </a:t>
            </a:r>
            <a:r>
              <a:rPr lang="ru-RU" sz="2800" b="1" u="sng" dirty="0">
                <a:solidFill>
                  <a:srgbClr val="FF0000"/>
                </a:solidFill>
              </a:rPr>
              <a:t>направляется в учреждения Республики Татарстан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Выслуга </a:t>
            </a:r>
            <a:r>
              <a:rPr lang="ru-RU" sz="2800" b="1" dirty="0">
                <a:solidFill>
                  <a:srgbClr val="0070C0"/>
                </a:solidFill>
              </a:rPr>
              <a:t>исчисляется из расчета 1 год за 1,5 лет службы в УИС по окончанию ВУЗа, при этом срок обучения в ВУЗе засчитывается к выслуге из расчета 1 год за 1 год учебы. Право на пенсию выпускника института приходит после 10 лет службы в УИС по окончанию ВУЗа (на пенсию можно выйти в 33-34 года</a:t>
            </a:r>
            <a:r>
              <a:rPr lang="ru-RU" sz="2800" b="1" dirty="0" smtClean="0">
                <a:solidFill>
                  <a:srgbClr val="0070C0"/>
                </a:solidFill>
              </a:rPr>
              <a:t>).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60648"/>
            <a:ext cx="86409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</a:rPr>
              <a:t>При окончании института ФСИН России всем выпускниками выплачиваются денежные средства на первоначальное обзаведение хозяйством (около 70 тыс. руб</a:t>
            </a:r>
            <a:r>
              <a:rPr lang="ru-RU" sz="2800" b="1" dirty="0" smtClean="0">
                <a:solidFill>
                  <a:srgbClr val="FF0000"/>
                </a:solidFill>
              </a:rPr>
              <a:t>.)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 smtClean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</a:rPr>
              <a:t>Заработная плата офицеров ФСИН в Республике Татарстан составляет от 35 до 75 тысяч рублей в месяц в зависимости от звания, занимаемой должности и выслуги лет. К ежегодному отпуску выплачивается материальная помощь (от 30 тыс. рублей). </a:t>
            </a: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3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Сотрудники ФСИН также имеют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право: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на бесплатное квалифицированное медицинское обслуживание, все сотрудники застрахованы от несчастных случаев;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проходить санаторно-курортное лечение и отдыхать в ведомственных санаториях по всей территории России (г. Анапа, г. Калининград, Подмосковье, Краснодарский край);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на получение денежных средств для приобретения жилья, предоставив соответствующие документы;</a:t>
            </a:r>
          </a:p>
          <a:p>
            <a:pPr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денежную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компенсацию за наем жилых помещений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увольнении на пенсию (при выслуге 20 лет) сотрудникам ФСИН выплачивается единовременное денежное пособие в размере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7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окладов денежного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содержания (около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200 тыс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рублей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3713</TotalTime>
  <Words>749</Words>
  <Application>Microsoft Office PowerPoint</Application>
  <PresentationFormat>Экран (4:3)</PresentationFormat>
  <Paragraphs>222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Первичные требования к кандидатам на учебу</vt:lpstr>
      <vt:lpstr>Основные образовательные программы  (за счет средств федерального бюджета)  </vt:lpstr>
      <vt:lpstr>Информация по сдаче ЕГЭ для поступающих на обучение в ВУЗы ФСИН России  </vt:lpstr>
      <vt:lpstr> Нормативы для определения физической подготовленности абитуриентов, поступающих в образовательные учреждения ФСИН России </vt:lpstr>
      <vt:lpstr>На время учебы в ВУЗах ФСИН</vt:lpstr>
      <vt:lpstr>Презентация PowerPoint</vt:lpstr>
      <vt:lpstr>Презентация PowerPoint</vt:lpstr>
      <vt:lpstr>Сотрудники ФСИН также имеют право:</vt:lpstr>
      <vt:lpstr>Расположения ВУЗов ФСИН России</vt:lpstr>
      <vt:lpstr>Участие в общественно-значимых  событиях</vt:lpstr>
      <vt:lpstr>Фотографии из института</vt:lpstr>
      <vt:lpstr>Спортивные достижения</vt:lpstr>
      <vt:lpstr> Контакты:  Отдела кадров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mnv</dc:creator>
  <cp:lastModifiedBy>ГК и РЛС</cp:lastModifiedBy>
  <cp:revision>730</cp:revision>
  <dcterms:created xsi:type="dcterms:W3CDTF">2012-03-04T09:40:40Z</dcterms:created>
  <dcterms:modified xsi:type="dcterms:W3CDTF">2019-11-29T06:48:10Z</dcterms:modified>
</cp:coreProperties>
</file>